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Montserrat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50553" y="5568414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932208"/>
            <a:ext cx="9684395" cy="343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299" b="true">
                <a:solidFill>
                  <a:srgbClr val="00569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Influence of Twitter Sentiment on Bitcoin Price Movements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CDS6344 – Social Media Computing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783094" y="771899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8"/>
                </a:lnTo>
                <a:lnTo>
                  <a:pt x="0" y="1733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5760111"/>
            <a:ext cx="7366063" cy="195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Team Members:</a:t>
            </a:r>
          </a:p>
          <a:p>
            <a:pPr algn="l" marL="594522" indent="-297261" lvl="1">
              <a:lnSpc>
                <a:spcPts val="3855"/>
              </a:lnSpc>
              <a:buFont typeface="Arial"/>
              <a:buChar char="•"/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Choo Chee Choong (1221302637)</a:t>
            </a:r>
          </a:p>
          <a:p>
            <a:pPr algn="l" marL="594522" indent="-297261" lvl="1">
              <a:lnSpc>
                <a:spcPts val="3855"/>
              </a:lnSpc>
              <a:buFont typeface="Arial"/>
              <a:buChar char="•"/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Yap Weng Hong (1211103023)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713095" y="3362228"/>
            <a:ext cx="6546205" cy="89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 Faculty of Computing and Informatics,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MMU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09568" y="2735579"/>
            <a:ext cx="5668863" cy="473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Metrics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Cross-Validation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42278"/>
            <a:ext cx="7017832" cy="3597070"/>
            <a:chOff x="0" y="0"/>
            <a:chExt cx="2614883" cy="13402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4883" cy="1340288"/>
            </a:xfrm>
            <a:custGeom>
              <a:avLst/>
              <a:gdLst/>
              <a:ahLst/>
              <a:cxnLst/>
              <a:rect r="r" b="b" t="t" l="l"/>
              <a:pathLst>
                <a:path h="1340288" w="2614883">
                  <a:moveTo>
                    <a:pt x="18754" y="0"/>
                  </a:moveTo>
                  <a:lnTo>
                    <a:pt x="2596129" y="0"/>
                  </a:lnTo>
                  <a:cubicBezTo>
                    <a:pt x="2606486" y="0"/>
                    <a:pt x="2614883" y="8396"/>
                    <a:pt x="2614883" y="18754"/>
                  </a:cubicBezTo>
                  <a:lnTo>
                    <a:pt x="2614883" y="1321534"/>
                  </a:lnTo>
                  <a:cubicBezTo>
                    <a:pt x="2614883" y="1331892"/>
                    <a:pt x="2606486" y="1340288"/>
                    <a:pt x="2596129" y="1340288"/>
                  </a:cubicBezTo>
                  <a:lnTo>
                    <a:pt x="18754" y="1340288"/>
                  </a:lnTo>
                  <a:cubicBezTo>
                    <a:pt x="13780" y="1340288"/>
                    <a:pt x="9010" y="1338312"/>
                    <a:pt x="5493" y="1334795"/>
                  </a:cubicBezTo>
                  <a:cubicBezTo>
                    <a:pt x="1976" y="1331278"/>
                    <a:pt x="0" y="1326508"/>
                    <a:pt x="0" y="1321534"/>
                  </a:cubicBezTo>
                  <a:lnTo>
                    <a:pt x="0" y="18754"/>
                  </a:lnTo>
                  <a:cubicBezTo>
                    <a:pt x="0" y="8396"/>
                    <a:pt x="8396" y="0"/>
                    <a:pt x="18754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14883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46665" y="3761223"/>
            <a:ext cx="871224" cy="871224"/>
          </a:xfrm>
          <a:custGeom>
            <a:avLst/>
            <a:gdLst/>
            <a:ahLst/>
            <a:cxnLst/>
            <a:rect r="r" b="b" t="t" l="l"/>
            <a:pathLst>
              <a:path h="871224" w="871224">
                <a:moveTo>
                  <a:pt x="0" y="0"/>
                </a:moveTo>
                <a:lnTo>
                  <a:pt x="871224" y="0"/>
                </a:lnTo>
                <a:lnTo>
                  <a:pt x="871224" y="871225"/>
                </a:lnTo>
                <a:lnTo>
                  <a:pt x="0" y="87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425779" y="3687067"/>
            <a:ext cx="761433" cy="881659"/>
          </a:xfrm>
          <a:custGeom>
            <a:avLst/>
            <a:gdLst/>
            <a:ahLst/>
            <a:cxnLst/>
            <a:rect r="r" b="b" t="t" l="l"/>
            <a:pathLst>
              <a:path h="881659" w="761433">
                <a:moveTo>
                  <a:pt x="0" y="0"/>
                </a:moveTo>
                <a:lnTo>
                  <a:pt x="761433" y="0"/>
                </a:lnTo>
                <a:lnTo>
                  <a:pt x="761433" y="881659"/>
                </a:lnTo>
                <a:lnTo>
                  <a:pt x="0" y="881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537616" y="3454749"/>
            <a:ext cx="0" cy="294890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284657" y="3194287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7" y="0"/>
                </a:lnTo>
                <a:lnTo>
                  <a:pt x="9554967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70420" y="895350"/>
            <a:ext cx="9686662" cy="113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b="true" sz="6605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 &amp; Performance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0420" y="2206949"/>
            <a:ext cx="9913189" cy="56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113" spc="-6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Best Model:  BERT (DeBERTa ABSA)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5627" y="5227228"/>
            <a:ext cx="2941738" cy="35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4"/>
              </a:lnSpc>
            </a:pPr>
            <a:r>
              <a:rPr lang="en-US" sz="1960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79.95%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6486" y="4802713"/>
            <a:ext cx="1660019" cy="32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8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4296" y="5244833"/>
            <a:ext cx="2941738" cy="33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0.75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95156" y="4820318"/>
            <a:ext cx="1660019" cy="32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  <a:spcBef>
                <a:spcPct val="0"/>
              </a:spcBef>
            </a:pPr>
            <a:r>
              <a:rPr lang="en-US" sz="1898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F1 Score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63730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22149" y="7506123"/>
            <a:ext cx="740494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Hier-GCNN showed strong precision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Word2Vec + Logistic Regression: good trade-off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16230600" cy="7546156"/>
            <a:chOff x="0" y="0"/>
            <a:chExt cx="4544929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4929" cy="2113092"/>
            </a:xfrm>
            <a:custGeom>
              <a:avLst/>
              <a:gdLst/>
              <a:ahLst/>
              <a:cxnLst/>
              <a:rect r="r" b="b" t="t" l="l"/>
              <a:pathLst>
                <a:path h="2113092" w="4544929">
                  <a:moveTo>
                    <a:pt x="0" y="0"/>
                  </a:moveTo>
                  <a:lnTo>
                    <a:pt x="4544929" y="0"/>
                  </a:lnTo>
                  <a:lnTo>
                    <a:pt x="4544929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4929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00267" y="1673977"/>
            <a:ext cx="6943733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0267" y="3033670"/>
            <a:ext cx="10663240" cy="417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BE</a:t>
            </a: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RT outperforms all models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Word2Vec improves classical models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Hier-GCNN is a middle ground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Neutral sentiments hardest to classify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Transformer models excel in noisy text environments</a:t>
            </a:r>
          </a:p>
          <a:p>
            <a:pPr algn="l" marL="0" indent="0" lvl="0">
              <a:lnSpc>
                <a:spcPts val="560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8829309"/>
            <a:ext cx="16230600" cy="428991"/>
            <a:chOff x="0" y="0"/>
            <a:chExt cx="4544929" cy="1201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44929" cy="120127"/>
            </a:xfrm>
            <a:custGeom>
              <a:avLst/>
              <a:gdLst/>
              <a:ahLst/>
              <a:cxnLst/>
              <a:rect r="r" b="b" t="t" l="l"/>
              <a:pathLst>
                <a:path h="120127" w="4544929">
                  <a:moveTo>
                    <a:pt x="0" y="0"/>
                  </a:moveTo>
                  <a:lnTo>
                    <a:pt x="4544929" y="0"/>
                  </a:lnTo>
                  <a:lnTo>
                    <a:pt x="4544929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44929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16230600" cy="7546156"/>
            <a:chOff x="0" y="0"/>
            <a:chExt cx="4544929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4929" cy="2113092"/>
            </a:xfrm>
            <a:custGeom>
              <a:avLst/>
              <a:gdLst/>
              <a:ahLst/>
              <a:cxnLst/>
              <a:rect r="r" b="b" t="t" l="l"/>
              <a:pathLst>
                <a:path h="2113092" w="4544929">
                  <a:moveTo>
                    <a:pt x="0" y="0"/>
                  </a:moveTo>
                  <a:lnTo>
                    <a:pt x="4544929" y="0"/>
                  </a:lnTo>
                  <a:lnTo>
                    <a:pt x="4544929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4929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00267" y="1673977"/>
            <a:ext cx="6943733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0267" y="3033670"/>
            <a:ext cx="10663240" cy="347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Twitter sentiment correlates with Bitcoin price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BERT off</a:t>
            </a: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ers superior accuracy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ML can help anticipate crypto market shifts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NLP + Financial data = actionable insight</a:t>
            </a:r>
          </a:p>
          <a:p>
            <a:pPr algn="l" marL="0" indent="0" lvl="0">
              <a:lnSpc>
                <a:spcPts val="560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8829309"/>
            <a:ext cx="16230600" cy="428991"/>
            <a:chOff x="0" y="0"/>
            <a:chExt cx="4544929" cy="1201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44929" cy="120127"/>
            </a:xfrm>
            <a:custGeom>
              <a:avLst/>
              <a:gdLst/>
              <a:ahLst/>
              <a:cxnLst/>
              <a:rect r="r" b="b" t="t" l="l"/>
              <a:pathLst>
                <a:path h="120127" w="4544929">
                  <a:moveTo>
                    <a:pt x="0" y="0"/>
                  </a:moveTo>
                  <a:lnTo>
                    <a:pt x="4544929" y="0"/>
                  </a:lnTo>
                  <a:lnTo>
                    <a:pt x="4544929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44929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16230600" cy="7546156"/>
            <a:chOff x="0" y="0"/>
            <a:chExt cx="4544929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4929" cy="2113092"/>
            </a:xfrm>
            <a:custGeom>
              <a:avLst/>
              <a:gdLst/>
              <a:ahLst/>
              <a:cxnLst/>
              <a:rect r="r" b="b" t="t" l="l"/>
              <a:pathLst>
                <a:path h="2113092" w="4544929">
                  <a:moveTo>
                    <a:pt x="0" y="0"/>
                  </a:moveTo>
                  <a:lnTo>
                    <a:pt x="4544929" y="0"/>
                  </a:lnTo>
                  <a:lnTo>
                    <a:pt x="4544929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4929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00267" y="1673977"/>
            <a:ext cx="6943733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0267" y="3033670"/>
            <a:ext cx="10663240" cy="347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Lag-Lead Analys</a:t>
            </a: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is of sentiment vs. price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Expand to</a:t>
            </a: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multi-emotion classification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Fine-tune BERT</a:t>
            </a: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on financial corpora</a:t>
            </a:r>
          </a:p>
          <a:p>
            <a:pPr algn="l" marL="568026" indent="-284013" lvl="1">
              <a:lnSpc>
                <a:spcPts val="5603"/>
              </a:lnSpc>
              <a:buFont typeface="Arial"/>
              <a:buChar char="•"/>
            </a:pPr>
            <a:r>
              <a:rPr lang="en-US" sz="2630" spc="-52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Build real-time dashboards for live monitoring</a:t>
            </a:r>
          </a:p>
          <a:p>
            <a:pPr algn="l" marL="0" indent="0" lvl="0">
              <a:lnSpc>
                <a:spcPts val="560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8829309"/>
            <a:ext cx="16230600" cy="428991"/>
            <a:chOff x="0" y="0"/>
            <a:chExt cx="4544929" cy="1201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44929" cy="120127"/>
            </a:xfrm>
            <a:custGeom>
              <a:avLst/>
              <a:gdLst/>
              <a:ahLst/>
              <a:cxnLst/>
              <a:rect r="r" b="b" t="t" l="l"/>
              <a:pathLst>
                <a:path h="120127" w="4544929">
                  <a:moveTo>
                    <a:pt x="0" y="0"/>
                  </a:moveTo>
                  <a:lnTo>
                    <a:pt x="4544929" y="0"/>
                  </a:lnTo>
                  <a:lnTo>
                    <a:pt x="4544929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44929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0246" y="3621394"/>
            <a:ext cx="13526011" cy="272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54"/>
              </a:lnSpc>
              <a:spcBef>
                <a:spcPct val="0"/>
              </a:spcBef>
            </a:pPr>
            <a:r>
              <a:rPr lang="en-US" b="true" sz="15895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6371644"/>
            <a:chOff x="0" y="0"/>
            <a:chExt cx="3042735" cy="16781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678128"/>
            </a:xfrm>
            <a:custGeom>
              <a:avLst/>
              <a:gdLst/>
              <a:ahLst/>
              <a:cxnLst/>
              <a:rect r="r" b="b" t="t" l="l"/>
              <a:pathLst>
                <a:path h="1678128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678128"/>
                  </a:lnTo>
                  <a:lnTo>
                    <a:pt x="0" y="1678128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716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00349" y="2893968"/>
            <a:ext cx="9087302" cy="100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b="true" sz="5854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06432" y="3988817"/>
            <a:ext cx="10686918" cy="368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6419" indent="-258210" lvl="1">
              <a:lnSpc>
                <a:spcPts val="5979"/>
              </a:lnSpc>
              <a:buFont typeface="Arial"/>
              <a:buChar char="•"/>
            </a:pPr>
            <a:r>
              <a:rPr lang="en-US" sz="2391" spc="-4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391" spc="-4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oal: Examine if Twitter sentiment influences Bitcoin price trends</a:t>
            </a:r>
          </a:p>
          <a:p>
            <a:pPr algn="ctr" marL="516419" indent="-258210" lvl="1">
              <a:lnSpc>
                <a:spcPts val="5979"/>
              </a:lnSpc>
              <a:buFont typeface="Arial"/>
              <a:buChar char="•"/>
            </a:pPr>
            <a:r>
              <a:rPr lang="en-US" sz="2391" spc="-4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Dataset: 4.8M+ tweets (2015–2025)</a:t>
            </a:r>
          </a:p>
          <a:p>
            <a:pPr algn="ctr" marL="516419" indent="-258210" lvl="1">
              <a:lnSpc>
                <a:spcPts val="5979"/>
              </a:lnSpc>
              <a:buFont typeface="Arial"/>
              <a:buChar char="•"/>
            </a:pPr>
            <a:r>
              <a:rPr lang="en-US" sz="2391" spc="-4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Tools: NLP, ML, DL, Transformer models</a:t>
            </a:r>
          </a:p>
          <a:p>
            <a:pPr algn="ctr" marL="516419" indent="-258210" lvl="1">
              <a:lnSpc>
                <a:spcPts val="5979"/>
              </a:lnSpc>
              <a:buFont typeface="Arial"/>
              <a:buChar char="•"/>
            </a:pPr>
            <a:r>
              <a:rPr lang="en-US" sz="2391" spc="-4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Key Focus: Is sentiment a leading/lagging indicator?</a:t>
            </a:r>
          </a:p>
          <a:p>
            <a:pPr algn="ctr">
              <a:lnSpc>
                <a:spcPts val="59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3122239"/>
            <a:ext cx="8414772" cy="249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Bitc</a:t>
            </a: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oin is highly discussed on Twitter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Market reactions may reflect emotional tweets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Does public mood predict, follow, or align with price movements?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Study leverages a decade of tweet data to analyze this dynamic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18345" y="2273750"/>
            <a:ext cx="6228967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 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8345" y="7117976"/>
            <a:ext cx="8414772" cy="214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(B</a:t>
            </a: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ollen et al., 2011): Twitter mood correlates with stock market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(Ranco et al., 2015): Sentiment spikes during market events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ML, DL, Transformer models increasingly adopted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Gap: Few long-term studies with large datasets and visual insights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18345" y="6362835"/>
            <a:ext cx="7979687" cy="85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486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Literature Review Highlights</a:t>
            </a:r>
          </a:p>
          <a:p>
            <a:pPr algn="l">
              <a:lnSpc>
                <a:spcPts val="3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 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97828" y="-855471"/>
            <a:ext cx="6176216" cy="7384691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t="0" r="-5146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25111" y="7872702"/>
            <a:ext cx="14115322" cy="880626"/>
          </a:xfrm>
          <a:custGeom>
            <a:avLst/>
            <a:gdLst/>
            <a:ahLst/>
            <a:cxnLst/>
            <a:rect r="r" b="b" t="t" l="l"/>
            <a:pathLst>
              <a:path h="880626" w="14115322">
                <a:moveTo>
                  <a:pt x="0" y="0"/>
                </a:moveTo>
                <a:lnTo>
                  <a:pt x="14115322" y="0"/>
                </a:lnTo>
                <a:lnTo>
                  <a:pt x="14115322" y="880625"/>
                </a:lnTo>
                <a:lnTo>
                  <a:pt x="0" y="880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47216" y="4814741"/>
            <a:ext cx="14096806" cy="3057960"/>
            <a:chOff x="0" y="0"/>
            <a:chExt cx="2999100" cy="6505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99100" cy="650582"/>
            </a:xfrm>
            <a:custGeom>
              <a:avLst/>
              <a:gdLst/>
              <a:ahLst/>
              <a:cxnLst/>
              <a:rect r="r" b="b" t="t" l="l"/>
              <a:pathLst>
                <a:path h="650582" w="2999100">
                  <a:moveTo>
                    <a:pt x="7689" y="0"/>
                  </a:moveTo>
                  <a:lnTo>
                    <a:pt x="2991411" y="0"/>
                  </a:lnTo>
                  <a:cubicBezTo>
                    <a:pt x="2995657" y="0"/>
                    <a:pt x="2999100" y="3442"/>
                    <a:pt x="2999100" y="7689"/>
                  </a:cubicBezTo>
                  <a:lnTo>
                    <a:pt x="2999100" y="642893"/>
                  </a:lnTo>
                  <a:cubicBezTo>
                    <a:pt x="2999100" y="647140"/>
                    <a:pt x="2995657" y="650582"/>
                    <a:pt x="2991411" y="650582"/>
                  </a:cubicBezTo>
                  <a:lnTo>
                    <a:pt x="7689" y="650582"/>
                  </a:lnTo>
                  <a:cubicBezTo>
                    <a:pt x="5650" y="650582"/>
                    <a:pt x="3694" y="649772"/>
                    <a:pt x="2252" y="648330"/>
                  </a:cubicBezTo>
                  <a:cubicBezTo>
                    <a:pt x="810" y="646888"/>
                    <a:pt x="0" y="644932"/>
                    <a:pt x="0" y="642893"/>
                  </a:cubicBezTo>
                  <a:lnTo>
                    <a:pt x="0" y="7689"/>
                  </a:lnTo>
                  <a:cubicBezTo>
                    <a:pt x="0" y="3442"/>
                    <a:pt x="3442" y="0"/>
                    <a:pt x="768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999100" cy="688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47503" y="4408064"/>
            <a:ext cx="3431810" cy="848682"/>
            <a:chOff x="0" y="0"/>
            <a:chExt cx="1013291" cy="2505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03773" y="0"/>
                  </a:moveTo>
                  <a:lnTo>
                    <a:pt x="909518" y="0"/>
                  </a:lnTo>
                  <a:cubicBezTo>
                    <a:pt x="937041" y="0"/>
                    <a:pt x="963436" y="10933"/>
                    <a:pt x="982897" y="30394"/>
                  </a:cubicBezTo>
                  <a:cubicBezTo>
                    <a:pt x="1002358" y="49855"/>
                    <a:pt x="1013291" y="76250"/>
                    <a:pt x="1013291" y="103773"/>
                  </a:cubicBezTo>
                  <a:lnTo>
                    <a:pt x="1013291" y="146813"/>
                  </a:lnTo>
                  <a:cubicBezTo>
                    <a:pt x="1013291" y="204125"/>
                    <a:pt x="966831" y="250585"/>
                    <a:pt x="909518" y="250585"/>
                  </a:cubicBezTo>
                  <a:lnTo>
                    <a:pt x="103773" y="250585"/>
                  </a:lnTo>
                  <a:cubicBezTo>
                    <a:pt x="46461" y="250585"/>
                    <a:pt x="0" y="204125"/>
                    <a:pt x="0" y="146813"/>
                  </a:cubicBezTo>
                  <a:lnTo>
                    <a:pt x="0" y="103773"/>
                  </a:lnTo>
                  <a:cubicBezTo>
                    <a:pt x="0" y="46461"/>
                    <a:pt x="46461" y="0"/>
                    <a:pt x="1037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Preprocessing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74461" y="4408064"/>
            <a:ext cx="3431810" cy="848682"/>
            <a:chOff x="0" y="0"/>
            <a:chExt cx="1013291" cy="2505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03773" y="0"/>
                  </a:moveTo>
                  <a:lnTo>
                    <a:pt x="909518" y="0"/>
                  </a:lnTo>
                  <a:cubicBezTo>
                    <a:pt x="937041" y="0"/>
                    <a:pt x="963436" y="10933"/>
                    <a:pt x="982897" y="30394"/>
                  </a:cubicBezTo>
                  <a:cubicBezTo>
                    <a:pt x="1002358" y="49855"/>
                    <a:pt x="1013291" y="76250"/>
                    <a:pt x="1013291" y="103773"/>
                  </a:cubicBezTo>
                  <a:lnTo>
                    <a:pt x="1013291" y="146813"/>
                  </a:lnTo>
                  <a:cubicBezTo>
                    <a:pt x="1013291" y="204125"/>
                    <a:pt x="966831" y="250585"/>
                    <a:pt x="909518" y="250585"/>
                  </a:cubicBezTo>
                  <a:lnTo>
                    <a:pt x="103773" y="250585"/>
                  </a:lnTo>
                  <a:cubicBezTo>
                    <a:pt x="46461" y="250585"/>
                    <a:pt x="0" y="204125"/>
                    <a:pt x="0" y="146813"/>
                  </a:cubicBezTo>
                  <a:lnTo>
                    <a:pt x="0" y="103773"/>
                  </a:lnTo>
                  <a:cubicBezTo>
                    <a:pt x="0" y="46461"/>
                    <a:pt x="46461" y="0"/>
                    <a:pt x="1037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Feature Engineering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901418" y="4408064"/>
            <a:ext cx="3305527" cy="848682"/>
            <a:chOff x="0" y="0"/>
            <a:chExt cx="976004" cy="2505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07737" y="0"/>
                  </a:moveTo>
                  <a:lnTo>
                    <a:pt x="868267" y="0"/>
                  </a:lnTo>
                  <a:cubicBezTo>
                    <a:pt x="896841" y="0"/>
                    <a:pt x="924244" y="11351"/>
                    <a:pt x="944449" y="31555"/>
                  </a:cubicBezTo>
                  <a:cubicBezTo>
                    <a:pt x="964654" y="51760"/>
                    <a:pt x="976004" y="79164"/>
                    <a:pt x="976004" y="107737"/>
                  </a:cubicBezTo>
                  <a:lnTo>
                    <a:pt x="976004" y="142848"/>
                  </a:lnTo>
                  <a:cubicBezTo>
                    <a:pt x="976004" y="202350"/>
                    <a:pt x="927769" y="250585"/>
                    <a:pt x="868267" y="250585"/>
                  </a:cubicBezTo>
                  <a:lnTo>
                    <a:pt x="107737" y="250585"/>
                  </a:lnTo>
                  <a:cubicBezTo>
                    <a:pt x="48236" y="250585"/>
                    <a:pt x="0" y="202350"/>
                    <a:pt x="0" y="142848"/>
                  </a:cubicBezTo>
                  <a:lnTo>
                    <a:pt x="0" y="107737"/>
                  </a:lnTo>
                  <a:cubicBezTo>
                    <a:pt x="0" y="79164"/>
                    <a:pt x="11351" y="51760"/>
                    <a:pt x="31555" y="31555"/>
                  </a:cubicBezTo>
                  <a:cubicBezTo>
                    <a:pt x="51760" y="11351"/>
                    <a:pt x="79164" y="0"/>
                    <a:pt x="1077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Models Used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916006" y="5435425"/>
            <a:ext cx="3294804" cy="146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9"/>
              </a:lnSpc>
              <a:spcBef>
                <a:spcPct val="0"/>
              </a:spcBef>
            </a:pPr>
            <a:r>
              <a:rPr lang="en-US" sz="2063" spc="-4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63" spc="-41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ormalization tokenization</a:t>
            </a:r>
          </a:p>
          <a:p>
            <a:pPr algn="ctr" marL="0" indent="0" lvl="0">
              <a:lnSpc>
                <a:spcPts val="2889"/>
              </a:lnSpc>
              <a:spcBef>
                <a:spcPct val="0"/>
              </a:spcBef>
            </a:pPr>
            <a:r>
              <a:rPr lang="en-US" sz="2063" spc="-41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stopword removal lemmatization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81937" y="5435425"/>
            <a:ext cx="3294804" cy="219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5594" indent="-222797" lvl="1">
              <a:lnSpc>
                <a:spcPts val="2889"/>
              </a:lnSpc>
              <a:buFont typeface="Arial"/>
              <a:buChar char="•"/>
            </a:pPr>
            <a:r>
              <a:rPr lang="en-US" sz="2063" spc="-4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TF-IDF</a:t>
            </a:r>
          </a:p>
          <a:p>
            <a:pPr algn="ctr" marL="445594" indent="-222797" lvl="1">
              <a:lnSpc>
                <a:spcPts val="2889"/>
              </a:lnSpc>
              <a:spcBef>
                <a:spcPct val="0"/>
              </a:spcBef>
              <a:buFont typeface="Arial"/>
              <a:buChar char="•"/>
            </a:pPr>
            <a:r>
              <a:rPr lang="en-US" sz="2063" spc="-4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063" spc="-41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loVe</a:t>
            </a:r>
          </a:p>
          <a:p>
            <a:pPr algn="ctr" marL="445594" indent="-222797" lvl="1">
              <a:lnSpc>
                <a:spcPts val="2889"/>
              </a:lnSpc>
              <a:spcBef>
                <a:spcPct val="0"/>
              </a:spcBef>
              <a:buFont typeface="Arial"/>
              <a:buChar char="•"/>
            </a:pPr>
            <a:r>
              <a:rPr lang="en-US" sz="2063" spc="-41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Contextual embeddings (DeBERTa)</a:t>
            </a:r>
          </a:p>
          <a:p>
            <a:pPr algn="ctr" marL="0" indent="0" lvl="0">
              <a:lnSpc>
                <a:spcPts val="288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050426" y="5435425"/>
            <a:ext cx="3294804" cy="73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9"/>
              </a:lnSpc>
              <a:spcBef>
                <a:spcPct val="0"/>
              </a:spcBef>
            </a:pPr>
            <a:r>
              <a:rPr lang="en-US" sz="2063" spc="-41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Logistic Regression, SVM, BiLSTM, Hier-GCNN, BERT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399437"/>
            <a:ext cx="6033363" cy="16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b="true" sz="468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 Pipeline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280481" y="2032818"/>
            <a:ext cx="5768345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799" spc="-5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retrained BERT sentiment pipeline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841109" y="3560923"/>
            <a:ext cx="5768345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-56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Lexicon Models: VADER, TextBlob, Afinn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337652"/>
            <a:ext cx="5768345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Out</a:t>
            </a:r>
            <a:r>
              <a:rPr lang="en-US" sz="2799" spc="-5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put: Sentiment label + confidence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347156" y="7113803"/>
            <a:ext cx="5768345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2799" spc="-5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ored for visual trends &amp; comparison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4380" y="1101219"/>
            <a:ext cx="13999240" cy="8084561"/>
          </a:xfrm>
          <a:custGeom>
            <a:avLst/>
            <a:gdLst/>
            <a:ahLst/>
            <a:cxnLst/>
            <a:rect r="r" b="b" t="t" l="l"/>
            <a:pathLst>
              <a:path h="8084561" w="13999240">
                <a:moveTo>
                  <a:pt x="0" y="0"/>
                </a:moveTo>
                <a:lnTo>
                  <a:pt x="13999240" y="0"/>
                </a:lnTo>
                <a:lnTo>
                  <a:pt x="13999240" y="8084562"/>
                </a:lnTo>
                <a:lnTo>
                  <a:pt x="0" y="8084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135" y="0"/>
            <a:ext cx="9234135" cy="5727501"/>
          </a:xfrm>
          <a:custGeom>
            <a:avLst/>
            <a:gdLst/>
            <a:ahLst/>
            <a:cxnLst/>
            <a:rect r="r" b="b" t="t" l="l"/>
            <a:pathLst>
              <a:path h="5727501" w="9234135">
                <a:moveTo>
                  <a:pt x="0" y="0"/>
                </a:moveTo>
                <a:lnTo>
                  <a:pt x="9234135" y="0"/>
                </a:lnTo>
                <a:lnTo>
                  <a:pt x="923413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26140" y="4331148"/>
            <a:ext cx="9234135" cy="5727501"/>
          </a:xfrm>
          <a:custGeom>
            <a:avLst/>
            <a:gdLst/>
            <a:ahLst/>
            <a:cxnLst/>
            <a:rect r="r" b="b" t="t" l="l"/>
            <a:pathLst>
              <a:path h="5727501" w="9234135">
                <a:moveTo>
                  <a:pt x="0" y="0"/>
                </a:moveTo>
                <a:lnTo>
                  <a:pt x="9234135" y="0"/>
                </a:lnTo>
                <a:lnTo>
                  <a:pt x="923413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8434" y="1654225"/>
            <a:ext cx="11251133" cy="6978551"/>
          </a:xfrm>
          <a:custGeom>
            <a:avLst/>
            <a:gdLst/>
            <a:ahLst/>
            <a:cxnLst/>
            <a:rect r="r" b="b" t="t" l="l"/>
            <a:pathLst>
              <a:path h="6978551" w="11251133">
                <a:moveTo>
                  <a:pt x="0" y="0"/>
                </a:moveTo>
                <a:lnTo>
                  <a:pt x="11251132" y="0"/>
                </a:lnTo>
                <a:lnTo>
                  <a:pt x="11251132" y="6978550"/>
                </a:lnTo>
                <a:lnTo>
                  <a:pt x="0" y="697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146658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146658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146658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339" r="0" b="-933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061" r="0" b="-9061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12895" r="0" b="-12895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4407438" y="1863710"/>
            <a:ext cx="10727458" cy="87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b="true" sz="5108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Architecture Overview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95061" y="7116897"/>
            <a:ext cx="5297877" cy="103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1932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BiLSTM - Sequence Modelling </a:t>
            </a:r>
          </a:p>
          <a:p>
            <a:pPr algn="ctr">
              <a:lnSpc>
                <a:spcPts val="2705"/>
              </a:lnSpc>
            </a:pPr>
            <a:r>
              <a:rPr lang="en-US" sz="1932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Hier-GCNN - Local.global text patterns</a:t>
            </a:r>
          </a:p>
          <a:p>
            <a:pPr algn="ctr" marL="0" indent="0" lvl="0">
              <a:lnSpc>
                <a:spcPts val="2705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491020" y="7116897"/>
            <a:ext cx="5297877" cy="71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32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BERT(DeBERTa ABSA)</a:t>
            </a:r>
          </a:p>
          <a:p>
            <a:pPr algn="ctr" marL="0" indent="0" lvl="0">
              <a:lnSpc>
                <a:spcPts val="2845"/>
              </a:lnSpc>
              <a:spcBef>
                <a:spcPct val="0"/>
              </a:spcBef>
            </a:pPr>
            <a:r>
              <a:rPr lang="en-US" sz="2032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Contextual understanding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4400" y="6659120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87049" y="6659120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96193" y="6658289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Transformer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1010" y="7116897"/>
            <a:ext cx="5297877" cy="103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1932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Logistic Regression- Fast,, Interpretable </a:t>
            </a:r>
          </a:p>
          <a:p>
            <a:pPr algn="ctr">
              <a:lnSpc>
                <a:spcPts val="2705"/>
              </a:lnSpc>
            </a:pPr>
            <a:r>
              <a:rPr lang="en-US" sz="1932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SVM- Handles Sparse Data </a:t>
            </a:r>
          </a:p>
          <a:p>
            <a:pPr algn="ctr" marL="0" indent="0" lvl="0">
              <a:lnSpc>
                <a:spcPts val="27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DAGrL2QBa2c</dc:identifier>
  <dcterms:modified xsi:type="dcterms:W3CDTF">2011-08-01T06:04:30Z</dcterms:modified>
  <cp:revision>1</cp:revision>
  <dc:title>The Influence of Twitter Sentiment on Bitcoin Price Movements</dc:title>
</cp:coreProperties>
</file>